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  <p:sldId id="259" r:id="rId7"/>
    <p:sldId id="260" r:id="rId8"/>
    <p:sldId id="261" r:id="rId9"/>
    <p:sldId id="263" r:id="rId10"/>
    <p:sldId id="264" r:id="rId11"/>
    <p:sldId id="265" r:id="rId12"/>
    <p:sldId id="269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472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57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456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985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341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99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454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489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641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967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251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567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260" y="1683144"/>
            <a:ext cx="2774922" cy="349171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b="1" spc="-60" dirty="0"/>
              <a:t>Elements</a:t>
            </a:r>
            <a:br>
              <a:rPr lang="en-US" sz="3600" b="1" spc="-60" dirty="0"/>
            </a:br>
            <a:r>
              <a:rPr lang="en-US" sz="3600" b="1" spc="-60" dirty="0"/>
              <a:t>of</a:t>
            </a:r>
            <a:br>
              <a:rPr lang="en-US" sz="3600" b="1" spc="-60" dirty="0"/>
            </a:br>
            <a:r>
              <a:rPr lang="en-US" sz="3600" b="1" spc="-60" dirty="0"/>
              <a:t>Fiction </a:t>
            </a:r>
            <a:br>
              <a:rPr lang="en-US" sz="3600" b="1" spc="-60" dirty="0"/>
            </a:br>
            <a:r>
              <a:rPr lang="en-US" sz="3600" b="1" spc="-60" dirty="0"/>
              <a:t>Notes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61606" y="239354"/>
            <a:ext cx="6627377" cy="493550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Fiction stories are fake stories. They come from the author's imagination. There is no truth to any part of the story.</a:t>
            </a:r>
            <a:endParaRPr lang="en-US" sz="320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Remember</a:t>
            </a:r>
          </a:p>
          <a:p>
            <a:pPr indent="-182880">
              <a:buFont typeface="Wingdings 2" pitchFamily="18" charset="2"/>
              <a:buChar char=""/>
            </a:pPr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Fiction = Fake</a:t>
            </a: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260" y="1683144"/>
            <a:ext cx="2774922" cy="349171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b="1" spc="-60"/>
              <a:t>THEME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1395" y="319564"/>
            <a:ext cx="7409429" cy="5988266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endParaRPr lang="en-US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3200">
                <a:solidFill>
                  <a:schemeClr val="tx1">
                    <a:lumMod val="65000"/>
                    <a:lumOff val="35000"/>
                  </a:schemeClr>
                </a:solidFill>
              </a:rPr>
              <a:t>The underlining message the author is trying to get across.</a:t>
            </a:r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3200">
                <a:solidFill>
                  <a:schemeClr val="tx1">
                    <a:lumMod val="65000"/>
                    <a:lumOff val="35000"/>
                  </a:schemeClr>
                </a:solidFill>
              </a:rPr>
              <a:t>The lesson the author is trying to explain.</a:t>
            </a:r>
          </a:p>
          <a:p>
            <a:endParaRPr lang="en-US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3200">
                <a:solidFill>
                  <a:schemeClr val="tx1">
                    <a:lumMod val="65000"/>
                    <a:lumOff val="35000"/>
                  </a:schemeClr>
                </a:solidFill>
              </a:rPr>
              <a:t>For example:</a:t>
            </a:r>
          </a:p>
          <a:p>
            <a:pPr marL="457200" indent="-457200">
              <a:buFont typeface="Arial" pitchFamily="18" charset="2"/>
              <a:buChar char="•"/>
            </a:pPr>
            <a:r>
              <a:rPr lang="en-US" sz="3200">
                <a:solidFill>
                  <a:schemeClr val="tx1">
                    <a:lumMod val="65000"/>
                    <a:lumOff val="35000"/>
                  </a:schemeClr>
                </a:solidFill>
              </a:rPr>
              <a:t>Don't judge a book by its cover.</a:t>
            </a:r>
            <a:endParaRPr lang="en-US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buFont typeface="Arial" pitchFamily="18" charset="2"/>
              <a:buChar char="•"/>
            </a:pPr>
            <a:r>
              <a:rPr lang="en-US" sz="3200">
                <a:solidFill>
                  <a:schemeClr val="tx1">
                    <a:lumMod val="65000"/>
                    <a:lumOff val="35000"/>
                  </a:schemeClr>
                </a:solidFill>
              </a:rPr>
              <a:t>Good vs evil...Good always wins.</a:t>
            </a:r>
            <a:endParaRPr lang="en-US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buFont typeface="Arial" pitchFamily="18" charset="2"/>
              <a:buChar char="•"/>
            </a:pPr>
            <a:r>
              <a:rPr lang="en-US" sz="3200">
                <a:solidFill>
                  <a:schemeClr val="tx1">
                    <a:lumMod val="65000"/>
                    <a:lumOff val="35000"/>
                  </a:schemeClr>
                </a:solidFill>
              </a:rPr>
              <a:t>Perseversance pays off.</a:t>
            </a:r>
            <a:endParaRPr lang="en-US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buFont typeface="Arial" pitchFamily="18" charset="2"/>
              <a:buChar char="•"/>
            </a:pPr>
            <a:r>
              <a:rPr lang="en-US" sz="3200">
                <a:solidFill>
                  <a:schemeClr val="tx1">
                    <a:lumMod val="65000"/>
                    <a:lumOff val="35000"/>
                  </a:schemeClr>
                </a:solidFill>
              </a:rPr>
              <a:t>Kindness is rewarded.</a:t>
            </a:r>
            <a:endParaRPr lang="en-US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buFont typeface="Arial" pitchFamily="18" charset="2"/>
              <a:buChar char="•"/>
            </a:pPr>
            <a:endParaRPr lang="en-US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buFont typeface="Arial" pitchFamily="18" charset="2"/>
              <a:buChar char="•"/>
            </a:pPr>
            <a:endParaRPr lang="en-US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73938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C162DF2A-64D1-4AA9-BA42-8A4063EAD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D7C1373-63AF-4A75-909E-990E05356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57F231E5-F402-49E1-82B4-C762909ED2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6F0BA12B-74D1-4DB1-9A3F-C9BA27B815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515FCC40-AA93-4D3B-90D0-69BC824EAD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91CA91-B86F-4978-ABA3-51BF4FF73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4398" y="1298448"/>
            <a:ext cx="7315200" cy="3255264"/>
          </a:xfrm>
        </p:spPr>
        <p:txBody>
          <a:bodyPr vert="horz" lIns="91440" tIns="45720" rIns="91440" bIns="45720" rtlCol="0" anchor="b">
            <a:normAutofit/>
          </a:bodyPr>
          <a:lstStyle/>
          <a:p>
            <a:br>
              <a:rPr lang="en-US" sz="5900" b="1" spc="-100" dirty="0"/>
            </a:br>
            <a:br>
              <a:rPr lang="en-US" sz="5900" b="1" spc="-100" dirty="0"/>
            </a:br>
            <a:endParaRPr lang="en-US" sz="5900" b="1" spc="-10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33579B-7C99-4034-B4A5-5BE394A9A13D}"/>
              </a:ext>
            </a:extLst>
          </p:cNvPr>
          <p:cNvSpPr txBox="1"/>
          <p:nvPr/>
        </p:nvSpPr>
        <p:spPr>
          <a:xfrm>
            <a:off x="4386114" y="239066"/>
            <a:ext cx="6703731" cy="692497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endParaRPr lang="en-US" sz="2400" dirty="0"/>
          </a:p>
          <a:p>
            <a:pPr>
              <a:spcAft>
                <a:spcPts val="600"/>
              </a:spcAft>
            </a:pPr>
            <a:endParaRPr lang="en-US" sz="2400" dirty="0"/>
          </a:p>
          <a:p>
            <a:pPr>
              <a:spcAft>
                <a:spcPts val="600"/>
              </a:spcAft>
            </a:pPr>
            <a:r>
              <a:rPr lang="en-US" sz="2400"/>
              <a:t>REALISTIC FICTION = </a:t>
            </a:r>
            <a:endParaRPr lang="en-US"/>
          </a:p>
          <a:p>
            <a:pPr>
              <a:spcAft>
                <a:spcPts val="600"/>
              </a:spcAft>
            </a:pPr>
            <a:r>
              <a:rPr lang="en-US" sz="2400"/>
              <a:t>made up stories that seem real but are made up. </a:t>
            </a:r>
            <a:endParaRPr lang="en-US"/>
          </a:p>
          <a:p>
            <a:pPr>
              <a:spcAft>
                <a:spcPts val="600"/>
              </a:spcAft>
            </a:pPr>
            <a:endParaRPr lang="en-US" sz="2400" dirty="0"/>
          </a:p>
          <a:p>
            <a:pPr>
              <a:spcAft>
                <a:spcPts val="600"/>
              </a:spcAft>
            </a:pPr>
            <a:r>
              <a:rPr lang="en-US" sz="2400"/>
              <a:t>HISTORICAL FICTION = </a:t>
            </a:r>
            <a:endParaRPr lang="en-US" sz="2400" dirty="0"/>
          </a:p>
          <a:p>
            <a:pPr>
              <a:spcAft>
                <a:spcPts val="600"/>
              </a:spcAft>
            </a:pPr>
            <a:r>
              <a:rPr lang="en-US" sz="2400"/>
              <a:t>made up stories that are based on something that happened in history, but something is changed or added</a:t>
            </a:r>
            <a:endParaRPr lang="en-US" sz="2400" dirty="0"/>
          </a:p>
          <a:p>
            <a:pPr>
              <a:spcAft>
                <a:spcPts val="600"/>
              </a:spcAft>
            </a:pPr>
            <a:endParaRPr lang="en-US" sz="2400" dirty="0"/>
          </a:p>
          <a:p>
            <a:pPr>
              <a:spcAft>
                <a:spcPts val="600"/>
              </a:spcAft>
            </a:pPr>
            <a:r>
              <a:rPr lang="en-US" sz="2400"/>
              <a:t>SCIENCE FICTION =</a:t>
            </a:r>
            <a:endParaRPr lang="en-US" sz="2400" dirty="0"/>
          </a:p>
          <a:p>
            <a:pPr>
              <a:spcAft>
                <a:spcPts val="600"/>
              </a:spcAft>
            </a:pPr>
            <a:r>
              <a:rPr lang="en-US" sz="2400" dirty="0"/>
              <a:t>made up stories that are based on something that </a:t>
            </a:r>
            <a:r>
              <a:rPr lang="en-US" sz="2400"/>
              <a:t>deals with science</a:t>
            </a:r>
            <a:endParaRPr lang="en-US" sz="2400" dirty="0"/>
          </a:p>
          <a:p>
            <a:pPr>
              <a:spcAft>
                <a:spcPts val="600"/>
              </a:spcAft>
            </a:pPr>
            <a:endParaRPr lang="en-US" sz="2400" dirty="0"/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endParaRPr lang="en-US" sz="2400" dirty="0"/>
          </a:p>
          <a:p>
            <a:pPr>
              <a:spcAft>
                <a:spcPts val="600"/>
              </a:spcAft>
            </a:pPr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132FC8-47EE-492A-91C9-C23DD912C12C}"/>
              </a:ext>
            </a:extLst>
          </p:cNvPr>
          <p:cNvSpPr txBox="1"/>
          <p:nvPr/>
        </p:nvSpPr>
        <p:spPr>
          <a:xfrm>
            <a:off x="275874" y="2004658"/>
            <a:ext cx="2743199" cy="31700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000"/>
              <a:t>Types</a:t>
            </a:r>
            <a:endParaRPr lang="en-US"/>
          </a:p>
          <a:p>
            <a:pPr algn="ctr"/>
            <a:r>
              <a:rPr lang="en-US" sz="4000"/>
              <a:t> of </a:t>
            </a:r>
            <a:endParaRPr lang="en-US"/>
          </a:p>
          <a:p>
            <a:pPr algn="ctr"/>
            <a:r>
              <a:rPr lang="en-US" sz="4000"/>
              <a:t>Fiction Stories</a:t>
            </a:r>
            <a:endParaRPr lang="en-US" sz="4000" dirty="0"/>
          </a:p>
          <a:p>
            <a:pPr algn="ctr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218271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260" y="1713222"/>
            <a:ext cx="2945369" cy="346163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b="1" spc="-60" dirty="0"/>
              <a:t>Text Structures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61606" y="337351"/>
            <a:ext cx="6627377" cy="6171005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buClr>
                <a:schemeClr val="accent6">
                  <a:lumMod val="75000"/>
                </a:schemeClr>
              </a:buClr>
            </a:pPr>
            <a:r>
              <a:rPr lang="en-US" dirty="0">
                <a:solidFill>
                  <a:schemeClr val="tx1"/>
                </a:solidFill>
              </a:rPr>
              <a:t>Cause and Effect</a:t>
            </a:r>
          </a:p>
          <a:p>
            <a:pPr lvl="1">
              <a:buClr>
                <a:schemeClr val="accent6">
                  <a:lumMod val="75000"/>
                </a:schemeClr>
              </a:buClr>
            </a:pPr>
            <a:r>
              <a:rPr lang="en-US" dirty="0">
                <a:solidFill>
                  <a:schemeClr val="tx1"/>
                </a:solidFill>
              </a:rPr>
              <a:t>What is the reason something happened?</a:t>
            </a:r>
          </a:p>
          <a:p>
            <a:pPr lvl="1">
              <a:buClr>
                <a:schemeClr val="accent6">
                  <a:lumMod val="75000"/>
                </a:schemeClr>
              </a:buClr>
            </a:pPr>
            <a:r>
              <a:rPr lang="en-US" dirty="0">
                <a:solidFill>
                  <a:schemeClr val="tx1"/>
                </a:solidFill>
              </a:rPr>
              <a:t>What is the result of the thing happening?</a:t>
            </a:r>
          </a:p>
          <a:p>
            <a:pPr lvl="1">
              <a:buClr>
                <a:schemeClr val="accent6">
                  <a:lumMod val="75000"/>
                </a:schemeClr>
              </a:buClr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en-US" dirty="0">
                <a:solidFill>
                  <a:schemeClr val="tx1"/>
                </a:solidFill>
              </a:rPr>
              <a:t>Problem and Solution</a:t>
            </a:r>
          </a:p>
          <a:p>
            <a:pPr lvl="1">
              <a:buClr>
                <a:schemeClr val="accent6">
                  <a:lumMod val="75000"/>
                </a:schemeClr>
              </a:buClr>
            </a:pPr>
            <a:r>
              <a:rPr lang="en-US" dirty="0">
                <a:solidFill>
                  <a:schemeClr val="tx1"/>
                </a:solidFill>
              </a:rPr>
              <a:t>What is the problem and how is it solved?</a:t>
            </a:r>
          </a:p>
          <a:p>
            <a:pPr lvl="1">
              <a:buClr>
                <a:schemeClr val="accent6">
                  <a:lumMod val="75000"/>
                </a:schemeClr>
              </a:buClr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en-US" dirty="0">
                <a:solidFill>
                  <a:schemeClr val="tx1"/>
                </a:solidFill>
              </a:rPr>
              <a:t>Compare and Contrast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en-US" dirty="0">
                <a:solidFill>
                  <a:schemeClr val="tx1"/>
                </a:solidFill>
              </a:rPr>
              <a:t>	     How are things similar?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en-US">
                <a:solidFill>
                  <a:schemeClr val="tx1"/>
                </a:solidFill>
              </a:rPr>
              <a:t>                      How </a:t>
            </a:r>
            <a:r>
              <a:rPr lang="en-US" dirty="0">
                <a:solidFill>
                  <a:schemeClr val="tx1"/>
                </a:solidFill>
              </a:rPr>
              <a:t>are things different?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endParaRPr lang="en-US" dirty="0">
              <a:solidFill>
                <a:schemeClr val="tx1"/>
              </a:solidFill>
            </a:endParaRP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en-US" dirty="0">
                <a:solidFill>
                  <a:schemeClr val="tx1"/>
                </a:solidFill>
              </a:rPr>
              <a:t>Sequence of Events 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en-US" dirty="0">
                <a:solidFill>
                  <a:schemeClr val="tx1"/>
                </a:solidFill>
              </a:rPr>
              <a:t>                     What are the steps in order?</a:t>
            </a:r>
          </a:p>
          <a:p>
            <a:pPr marL="742950" lvl="1" indent="-28575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409598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heel spokes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C162DF2A-64D1-4AA9-BA42-8A4063EAD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D7C1373-63AF-4A75-909E-990E05356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57F231E5-F402-49E1-82B4-C762909ED2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6F0BA12B-74D1-4DB1-9A3F-C9BA27B815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515FCC40-AA93-4D3B-90D0-69BC824EAD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91CA91-B86F-4978-ABA3-51BF4FF73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4398" y="1298448"/>
            <a:ext cx="7315200" cy="3255264"/>
          </a:xfrm>
        </p:spPr>
        <p:txBody>
          <a:bodyPr vert="horz" lIns="91440" tIns="45720" rIns="91440" bIns="45720" rtlCol="0" anchor="b">
            <a:normAutofit/>
          </a:bodyPr>
          <a:lstStyle/>
          <a:p>
            <a:br>
              <a:rPr lang="en-US" sz="5900" b="1" spc="-100" dirty="0"/>
            </a:br>
            <a:br>
              <a:rPr lang="en-US" sz="5900" b="1" spc="-100" dirty="0"/>
            </a:br>
            <a:endParaRPr lang="en-US" sz="5900" b="1" spc="-10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33579B-7C99-4034-B4A5-5BE394A9A13D}"/>
              </a:ext>
            </a:extLst>
          </p:cNvPr>
          <p:cNvSpPr txBox="1"/>
          <p:nvPr/>
        </p:nvSpPr>
        <p:spPr>
          <a:xfrm>
            <a:off x="4265798" y="870723"/>
            <a:ext cx="5540679" cy="580158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dirty="0"/>
              <a:t>Setting ALWAYS contains two criteria.</a:t>
            </a:r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en-US" sz="2800" dirty="0"/>
              <a:t>Place = Where?</a:t>
            </a:r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en-US" sz="2800" dirty="0"/>
              <a:t>Time = When? 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USE Context clues to figure out the setting.</a:t>
            </a:r>
          </a:p>
          <a:p>
            <a:pPr>
              <a:spcAft>
                <a:spcPts val="600"/>
              </a:spcAft>
            </a:pPr>
            <a:endParaRPr lang="en-US" sz="2800" dirty="0"/>
          </a:p>
          <a:p>
            <a:pPr>
              <a:spcAft>
                <a:spcPts val="600"/>
              </a:spcAft>
            </a:pPr>
            <a:r>
              <a:rPr lang="en-US" sz="2800" dirty="0"/>
              <a:t>If you are not sure about the exact time, use PAST, PRESENT, or FUTURE.</a:t>
            </a:r>
            <a:endParaRPr lang="en-US"/>
          </a:p>
          <a:p>
            <a:pPr>
              <a:spcAft>
                <a:spcPts val="600"/>
              </a:spcAft>
            </a:pPr>
            <a:endParaRPr lang="en-US" sz="2800" dirty="0"/>
          </a:p>
          <a:p>
            <a:pPr>
              <a:spcAft>
                <a:spcPts val="600"/>
              </a:spcAft>
            </a:pPr>
            <a:endParaRPr lang="en-US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132FC8-47EE-492A-91C9-C23DD912C12C}"/>
              </a:ext>
            </a:extLst>
          </p:cNvPr>
          <p:cNvSpPr txBox="1"/>
          <p:nvPr/>
        </p:nvSpPr>
        <p:spPr>
          <a:xfrm>
            <a:off x="486427" y="2626290"/>
            <a:ext cx="2743199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000" dirty="0"/>
              <a:t>SETTING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7612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260" y="1713222"/>
            <a:ext cx="2945369" cy="346163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b="1" spc="-60"/>
              <a:t>CHARACTERS</a:t>
            </a:r>
            <a:endParaRPr lang="en-US" sz="3600" b="1" spc="-6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61606" y="1683143"/>
            <a:ext cx="6627377" cy="349171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182880">
              <a:buFont typeface="Wingdings 2" pitchFamily="18" charset="2"/>
              <a:buChar char=""/>
            </a:pPr>
            <a:r>
              <a:rPr lang="en-US" sz="4000" dirty="0">
                <a:solidFill>
                  <a:schemeClr val="tx1"/>
                </a:solidFill>
              </a:rPr>
              <a:t>People</a:t>
            </a:r>
          </a:p>
          <a:p>
            <a:pPr indent="-182880">
              <a:buFont typeface="Wingdings 2" pitchFamily="18" charset="2"/>
              <a:buChar char=""/>
            </a:pPr>
            <a:r>
              <a:rPr lang="en-US" sz="4000" dirty="0">
                <a:solidFill>
                  <a:schemeClr val="tx1"/>
                </a:solidFill>
              </a:rPr>
              <a:t>Animals</a:t>
            </a:r>
          </a:p>
          <a:p>
            <a:pPr indent="-182880">
              <a:buFont typeface="Wingdings 2" pitchFamily="18" charset="2"/>
              <a:buChar char=""/>
            </a:pPr>
            <a:r>
              <a:rPr lang="en-US" sz="4000" dirty="0">
                <a:solidFill>
                  <a:schemeClr val="tx1"/>
                </a:solidFill>
              </a:rPr>
              <a:t>Imaginary creatures</a:t>
            </a:r>
          </a:p>
          <a:p>
            <a:r>
              <a:rPr lang="en-US" sz="4000" dirty="0">
                <a:solidFill>
                  <a:schemeClr val="tx1"/>
                </a:solidFill>
              </a:rPr>
              <a:t>that take part in the story</a:t>
            </a:r>
          </a:p>
          <a:p>
            <a:pPr indent="-182880">
              <a:buFont typeface="Wingdings 2" pitchFamily="18" charset="2"/>
              <a:buChar char=""/>
            </a:pP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844282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C162DF2A-64D1-4AA9-BA42-8A4063EAD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D7C1373-63AF-4A75-909E-990E05356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57F231E5-F402-49E1-82B4-C762909ED2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6F0BA12B-74D1-4DB1-9A3F-C9BA27B815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515FCC40-AA93-4D3B-90D0-69BC824EAD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91CA91-B86F-4978-ABA3-51BF4FF73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4398" y="1298448"/>
            <a:ext cx="7315200" cy="3255264"/>
          </a:xfrm>
        </p:spPr>
        <p:txBody>
          <a:bodyPr vert="horz" lIns="91440" tIns="45720" rIns="91440" bIns="45720" rtlCol="0" anchor="b">
            <a:normAutofit/>
          </a:bodyPr>
          <a:lstStyle/>
          <a:p>
            <a:br>
              <a:rPr lang="en-US" sz="5900" b="1" spc="-100" dirty="0"/>
            </a:br>
            <a:br>
              <a:rPr lang="en-US" sz="5900" b="1" spc="-100" dirty="0"/>
            </a:br>
            <a:endParaRPr lang="en-US" sz="5900" b="1" spc="-10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33579B-7C99-4034-B4A5-5BE394A9A13D}"/>
              </a:ext>
            </a:extLst>
          </p:cNvPr>
          <p:cNvSpPr txBox="1"/>
          <p:nvPr/>
        </p:nvSpPr>
        <p:spPr>
          <a:xfrm>
            <a:off x="4085325" y="78644"/>
            <a:ext cx="7987099" cy="766363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/>
              <a:t>PROTAGNOGIST = Main character</a:t>
            </a:r>
            <a:endParaRPr lang="en-US"/>
          </a:p>
          <a:p>
            <a:pPr>
              <a:spcAft>
                <a:spcPts val="600"/>
              </a:spcAft>
            </a:pPr>
            <a:r>
              <a:rPr lang="en-US" sz="2400"/>
              <a:t>ANTAGONIST = the person against the main character</a:t>
            </a:r>
            <a:endParaRPr lang="en-US" sz="2400" dirty="0"/>
          </a:p>
          <a:p>
            <a:pPr>
              <a:spcAft>
                <a:spcPts val="600"/>
              </a:spcAft>
            </a:pPr>
            <a:endParaRPr lang="en-US" sz="2400" dirty="0"/>
          </a:p>
          <a:p>
            <a:pPr>
              <a:spcAft>
                <a:spcPts val="600"/>
              </a:spcAft>
            </a:pPr>
            <a:r>
              <a:rPr lang="en-US" sz="2400"/>
              <a:t>MAIN CHARACTER = the character  the story revolves around</a:t>
            </a:r>
            <a:endParaRPr lang="en-US" sz="2400" dirty="0"/>
          </a:p>
          <a:p>
            <a:pPr>
              <a:spcAft>
                <a:spcPts val="600"/>
              </a:spcAft>
            </a:pPr>
            <a:r>
              <a:rPr lang="en-US" sz="2400"/>
              <a:t>MINOR CHARACTER = the character who is there to build background</a:t>
            </a:r>
            <a:endParaRPr lang="en-US" sz="2400" dirty="0"/>
          </a:p>
          <a:p>
            <a:pPr>
              <a:spcAft>
                <a:spcPts val="600"/>
              </a:spcAft>
            </a:pPr>
            <a:endParaRPr lang="en-US" sz="2400" dirty="0"/>
          </a:p>
          <a:p>
            <a:pPr>
              <a:spcAft>
                <a:spcPts val="600"/>
              </a:spcAft>
            </a:pPr>
            <a:r>
              <a:rPr lang="en-US" sz="2400"/>
              <a:t>DYNAMIC CHARACTER = a character who changes from the beginning of the story</a:t>
            </a:r>
            <a:endParaRPr lang="en-US" sz="2400" dirty="0"/>
          </a:p>
          <a:p>
            <a:pPr>
              <a:spcAft>
                <a:spcPts val="600"/>
              </a:spcAft>
            </a:pPr>
            <a:r>
              <a:rPr lang="en-US" sz="2400"/>
              <a:t>STATIC CHARACTER = a character who stays the same, never changes</a:t>
            </a:r>
            <a:endParaRPr lang="en-US" sz="2400" dirty="0"/>
          </a:p>
          <a:p>
            <a:pPr>
              <a:spcAft>
                <a:spcPts val="600"/>
              </a:spcAft>
            </a:pPr>
            <a:endParaRPr lang="en-US" sz="2400" dirty="0"/>
          </a:p>
          <a:p>
            <a:pPr>
              <a:spcAft>
                <a:spcPts val="600"/>
              </a:spcAft>
            </a:pPr>
            <a:r>
              <a:rPr lang="en-US" sz="2400" dirty="0"/>
              <a:t>FLAT CHARCTER = a character the reader only knows one or </a:t>
            </a:r>
            <a:r>
              <a:rPr lang="en-US" sz="2400"/>
              <a:t>two things about</a:t>
            </a:r>
            <a:endParaRPr lang="en-US" sz="2400" dirty="0"/>
          </a:p>
          <a:p>
            <a:pPr>
              <a:spcAft>
                <a:spcPts val="600"/>
              </a:spcAft>
            </a:pPr>
            <a:r>
              <a:rPr lang="en-US" sz="2400"/>
              <a:t>ROUND CHARACTER = a character the readers knows everything about</a:t>
            </a:r>
            <a:endParaRPr lang="en-US" sz="2400" dirty="0"/>
          </a:p>
          <a:p>
            <a:pPr>
              <a:spcAft>
                <a:spcPts val="600"/>
              </a:spcAft>
            </a:pPr>
            <a:endParaRPr lang="en-US" sz="2400" dirty="0"/>
          </a:p>
          <a:p>
            <a:pPr>
              <a:spcAft>
                <a:spcPts val="600"/>
              </a:spcAft>
            </a:pPr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132FC8-47EE-492A-91C9-C23DD912C12C}"/>
              </a:ext>
            </a:extLst>
          </p:cNvPr>
          <p:cNvSpPr txBox="1"/>
          <p:nvPr/>
        </p:nvSpPr>
        <p:spPr>
          <a:xfrm>
            <a:off x="486427" y="2626290"/>
            <a:ext cx="2743199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000"/>
              <a:t>Types of</a:t>
            </a:r>
            <a:endParaRPr lang="en-US"/>
          </a:p>
          <a:p>
            <a:pPr algn="ctr"/>
            <a:r>
              <a:rPr lang="en-US" sz="4000"/>
              <a:t>Characters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756465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mb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BF590B-741B-43CE-8BD0-DF17F0999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88" y="1119472"/>
            <a:ext cx="3766564" cy="4055384"/>
          </a:xfrm>
        </p:spPr>
        <p:txBody>
          <a:bodyPr>
            <a:normAutofit/>
          </a:bodyPr>
          <a:lstStyle/>
          <a:p>
            <a:r>
              <a:rPr lang="en-US" sz="3200"/>
              <a:t>CHARACTERIZATION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7105E-00D3-49CC-9EBE-E12E76DDEA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1606" y="54761"/>
            <a:ext cx="6627377" cy="596560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/>
              <a:t>The method the author uses to create characters</a:t>
            </a:r>
          </a:p>
          <a:p>
            <a:pPr marL="0" indent="0">
              <a:buNone/>
            </a:pPr>
            <a:r>
              <a:rPr lang="en-US" sz="2400" dirty="0"/>
              <a:t>1. Setting </a:t>
            </a:r>
          </a:p>
          <a:p>
            <a:pPr marL="0" indent="0">
              <a:buNone/>
            </a:pPr>
            <a:r>
              <a:rPr lang="en-US" sz="2400" dirty="0"/>
              <a:t>2. Physical appearance</a:t>
            </a:r>
          </a:p>
          <a:p>
            <a:pPr marL="0" indent="0">
              <a:buNone/>
            </a:pPr>
            <a:r>
              <a:rPr lang="en-US" sz="2400" dirty="0"/>
              <a:t>3. What the character says</a:t>
            </a:r>
          </a:p>
          <a:p>
            <a:pPr marL="0" indent="0">
              <a:buNone/>
            </a:pPr>
            <a:r>
              <a:rPr lang="en-US" sz="2400" dirty="0"/>
              <a:t>4. What the character does</a:t>
            </a:r>
          </a:p>
          <a:p>
            <a:pPr marL="0" indent="0">
              <a:buNone/>
            </a:pPr>
            <a:r>
              <a:rPr lang="en-US" sz="2400" dirty="0"/>
              <a:t>5. What the character thinks</a:t>
            </a:r>
          </a:p>
          <a:p>
            <a:pPr marL="0" indent="0">
              <a:buNone/>
            </a:pPr>
            <a:r>
              <a:rPr lang="en-US" sz="2400" dirty="0"/>
              <a:t>6. How the character feels</a:t>
            </a:r>
          </a:p>
          <a:p>
            <a:pPr marL="0" indent="0">
              <a:buNone/>
            </a:pPr>
            <a:r>
              <a:rPr lang="en-US" sz="2400" dirty="0"/>
              <a:t>7. What other characters say about that character</a:t>
            </a:r>
          </a:p>
          <a:p>
            <a:pPr marL="0" indent="0">
              <a:buNone/>
            </a:pPr>
            <a:r>
              <a:rPr lang="en-US" sz="2400" dirty="0"/>
              <a:t>8. What other character do to that character</a:t>
            </a:r>
          </a:p>
          <a:p>
            <a:pPr marL="0" indent="0">
              <a:buNone/>
            </a:pPr>
            <a:r>
              <a:rPr lang="en-US" sz="2400" dirty="0"/>
              <a:t>9. What other characters think about that character</a:t>
            </a:r>
          </a:p>
          <a:p>
            <a:pPr marL="0" indent="0">
              <a:buNone/>
            </a:pPr>
            <a:r>
              <a:rPr lang="en-US" sz="2400" dirty="0"/>
              <a:t>10. How other characters feel about that character</a:t>
            </a:r>
          </a:p>
          <a:p>
            <a:pPr marL="0" indent="0">
              <a:buNone/>
            </a:pPr>
            <a:r>
              <a:rPr lang="en-US" sz="2400" dirty="0"/>
              <a:t>11. What the author says about the character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80376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C162DF2A-64D1-4AA9-BA42-8A4063EAD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D7C1373-63AF-4A75-909E-990E05356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57F231E5-F402-49E1-82B4-C762909ED2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6F0BA12B-74D1-4DB1-9A3F-C9BA27B815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515FCC40-AA93-4D3B-90D0-69BC824EAD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91CA91-B86F-4978-ABA3-51BF4FF73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4398" y="1298448"/>
            <a:ext cx="7315200" cy="3255264"/>
          </a:xfrm>
        </p:spPr>
        <p:txBody>
          <a:bodyPr vert="horz" lIns="91440" tIns="45720" rIns="91440" bIns="45720" rtlCol="0" anchor="b">
            <a:normAutofit/>
          </a:bodyPr>
          <a:lstStyle/>
          <a:p>
            <a:br>
              <a:rPr lang="en-US" sz="5900" b="1" spc="-100" dirty="0"/>
            </a:br>
            <a:br>
              <a:rPr lang="en-US" sz="5900" b="1" spc="-100" dirty="0"/>
            </a:br>
            <a:endParaRPr lang="en-US" sz="5900" b="1" spc="-10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33579B-7C99-4034-B4A5-5BE394A9A13D}"/>
              </a:ext>
            </a:extLst>
          </p:cNvPr>
          <p:cNvSpPr txBox="1"/>
          <p:nvPr/>
        </p:nvSpPr>
        <p:spPr>
          <a:xfrm>
            <a:off x="3950176" y="992687"/>
            <a:ext cx="8129390" cy="49244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dirty="0"/>
              <a:t>SEQUENCE of EVENTS in the STORY</a:t>
            </a:r>
            <a:endParaRPr lang="en-US" dirty="0"/>
          </a:p>
          <a:p>
            <a:pPr algn="ctr">
              <a:spcAft>
                <a:spcPts val="600"/>
              </a:spcAft>
            </a:pPr>
            <a:endParaRPr lang="en-US" sz="2400" dirty="0"/>
          </a:p>
          <a:p>
            <a:pPr algn="ctr">
              <a:spcAft>
                <a:spcPts val="600"/>
              </a:spcAft>
            </a:pPr>
            <a:r>
              <a:rPr lang="en-US" sz="2400" dirty="0"/>
              <a:t>PARTS of the PLOT</a:t>
            </a:r>
          </a:p>
          <a:p>
            <a:pPr>
              <a:spcAft>
                <a:spcPts val="600"/>
              </a:spcAft>
            </a:pPr>
            <a:endParaRPr lang="en-US" sz="2400" dirty="0"/>
          </a:p>
          <a:p>
            <a:pPr>
              <a:spcAft>
                <a:spcPts val="600"/>
              </a:spcAft>
            </a:pPr>
            <a:r>
              <a:rPr lang="en-US" sz="2400" dirty="0"/>
              <a:t>1. EXPOSITION introduces the characters, setting and conflict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2. RISING ACTION the complications related to the conflict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3. CLIMAX the turning point of the story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4. FALLING ACTION is the wrapping up of the conflict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5. RESOLUTION the conflict is solved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            Or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    CONCLUSION the conflict is not solved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132FC8-47EE-492A-91C9-C23DD912C12C}"/>
              </a:ext>
            </a:extLst>
          </p:cNvPr>
          <p:cNvSpPr txBox="1"/>
          <p:nvPr/>
        </p:nvSpPr>
        <p:spPr>
          <a:xfrm>
            <a:off x="486427" y="2626290"/>
            <a:ext cx="2743199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000"/>
              <a:t>PLOT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3017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4260" y="1713222"/>
            <a:ext cx="2945369" cy="346163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b="1" spc="-60"/>
              <a:t>CONFLICT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61606" y="1051485"/>
            <a:ext cx="6627377" cy="5456871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2800">
                <a:solidFill>
                  <a:schemeClr val="tx1">
                    <a:lumMod val="65000"/>
                    <a:lumOff val="35000"/>
                  </a:schemeClr>
                </a:solidFill>
              </a:rPr>
              <a:t>CONFLICT=PROBLEM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800">
                <a:solidFill>
                  <a:schemeClr val="tx1">
                    <a:lumMod val="65000"/>
                    <a:lumOff val="35000"/>
                  </a:schemeClr>
                </a:solidFill>
              </a:rPr>
              <a:t>Two Types of Conflict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14350" indent="-514350">
              <a:buFont typeface="Arial" pitchFamily="18" charset="2"/>
              <a:buChar char="•"/>
            </a:pPr>
            <a:r>
              <a:rPr lang="en-US" sz="2800">
                <a:solidFill>
                  <a:schemeClr val="tx1">
                    <a:lumMod val="65000"/>
                    <a:lumOff val="35000"/>
                  </a:schemeClr>
                </a:solidFill>
              </a:rPr>
              <a:t>INTERNAL CONFLICT = 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800">
                <a:solidFill>
                  <a:schemeClr val="tx1">
                    <a:lumMod val="65000"/>
                    <a:lumOff val="35000"/>
                  </a:schemeClr>
                </a:solidFill>
              </a:rPr>
              <a:t>       Character vs. Himself or herself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14350" indent="-514350">
              <a:buFont typeface="Arial" pitchFamily="18" charset="2"/>
              <a:buChar char="•"/>
            </a:pPr>
            <a:r>
              <a:rPr lang="en-US" sz="2800">
                <a:solidFill>
                  <a:schemeClr val="tx1">
                    <a:lumMod val="65000"/>
                    <a:lumOff val="35000"/>
                  </a:schemeClr>
                </a:solidFill>
              </a:rPr>
              <a:t>EXTERNAL CONFLICT = 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800">
                <a:solidFill>
                  <a:schemeClr val="tx1">
                    <a:lumMod val="65000"/>
                    <a:lumOff val="35000"/>
                  </a:schemeClr>
                </a:solidFill>
              </a:rPr>
              <a:t>        Character vs. Character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800">
                <a:solidFill>
                  <a:schemeClr val="tx1">
                    <a:lumMod val="65000"/>
                    <a:lumOff val="35000"/>
                  </a:schemeClr>
                </a:solidFill>
              </a:rPr>
              <a:t>        Character vs. Society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800">
                <a:solidFill>
                  <a:schemeClr val="tx1">
                    <a:lumMod val="65000"/>
                    <a:lumOff val="35000"/>
                  </a:schemeClr>
                </a:solidFill>
              </a:rPr>
              <a:t>        Character vs. Nature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514350" indent="-514350">
              <a:buAutoNum type="arabicPeriod"/>
            </a:pP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058695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C162DF2A-64D1-4AA9-BA42-8A4063EAD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D7C1373-63AF-4A75-909E-990E05356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57F231E5-F402-49E1-82B4-C762909ED2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6F0BA12B-74D1-4DB1-9A3F-C9BA27B815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515FCC40-AA93-4D3B-90D0-69BC824EAD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1190517" y="1056875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91CA91-B86F-4978-ABA3-51BF4FF73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4398" y="1298448"/>
            <a:ext cx="7315200" cy="3255264"/>
          </a:xfrm>
        </p:spPr>
        <p:txBody>
          <a:bodyPr vert="horz" lIns="91440" tIns="45720" rIns="91440" bIns="45720" rtlCol="0" anchor="b">
            <a:normAutofit/>
          </a:bodyPr>
          <a:lstStyle/>
          <a:p>
            <a:br>
              <a:rPr lang="en-US" sz="5900" b="1" spc="-100" dirty="0"/>
            </a:br>
            <a:br>
              <a:rPr lang="en-US" sz="5900" b="1" spc="-100" dirty="0"/>
            </a:br>
            <a:endParaRPr lang="en-US" sz="5900" b="1" spc="-10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33579B-7C99-4034-B4A5-5BE394A9A13D}"/>
              </a:ext>
            </a:extLst>
          </p:cNvPr>
          <p:cNvSpPr txBox="1"/>
          <p:nvPr/>
        </p:nvSpPr>
        <p:spPr>
          <a:xfrm>
            <a:off x="4386114" y="239066"/>
            <a:ext cx="6703731" cy="67095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/>
              <a:t>The perspective from which the story is told</a:t>
            </a:r>
            <a:endParaRPr lang="en-US" sz="2400" dirty="0"/>
          </a:p>
          <a:p>
            <a:pPr algn="ctr">
              <a:spcAft>
                <a:spcPts val="600"/>
              </a:spcAft>
            </a:pPr>
            <a:endParaRPr lang="en-US" sz="2400" dirty="0"/>
          </a:p>
          <a:p>
            <a:pPr>
              <a:spcAft>
                <a:spcPts val="600"/>
              </a:spcAft>
            </a:pPr>
            <a:r>
              <a:rPr lang="en-US" sz="2400"/>
              <a:t>FIRST PERSON POINT of VIEW</a:t>
            </a:r>
            <a:endParaRPr lang="en-US" sz="2400" dirty="0"/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en-US" sz="2400"/>
              <a:t>The narrator is part of the story</a:t>
            </a:r>
            <a:endParaRPr lang="en-US" sz="2400" dirty="0"/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en-US" sz="2400"/>
              <a:t>Uses the pronouns I, me, my, we, us</a:t>
            </a:r>
            <a:endParaRPr lang="en-US" sz="2400" dirty="0"/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endParaRPr lang="en-US" sz="2400" dirty="0"/>
          </a:p>
          <a:p>
            <a:pPr>
              <a:spcAft>
                <a:spcPts val="600"/>
              </a:spcAft>
            </a:pPr>
            <a:r>
              <a:rPr lang="en-US" sz="2400"/>
              <a:t>SECOND PERSON POINT of VIEW</a:t>
            </a:r>
            <a:endParaRPr lang="en-US" sz="2400" dirty="0"/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en-US" sz="2400"/>
              <a:t>Used in manuals, self-help books, recipes, etc</a:t>
            </a:r>
            <a:endParaRPr lang="en-US" sz="2400" dirty="0"/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en-US" sz="2400"/>
              <a:t>Uses the pronoun you (usually understood)</a:t>
            </a:r>
            <a:endParaRPr lang="en-US" sz="2400" dirty="0"/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endParaRPr lang="en-US" sz="2400" dirty="0"/>
          </a:p>
          <a:p>
            <a:pPr>
              <a:spcAft>
                <a:spcPts val="600"/>
              </a:spcAft>
            </a:pPr>
            <a:r>
              <a:rPr lang="en-US" sz="2400"/>
              <a:t>THIRD PERSON POINT of VIEW</a:t>
            </a:r>
            <a:endParaRPr lang="en-US" sz="2400" dirty="0"/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en-US" sz="2400"/>
              <a:t>The narrator is not in the story</a:t>
            </a:r>
            <a:endParaRPr lang="en-US" sz="2400" dirty="0"/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r>
              <a:rPr lang="en-US" sz="2400"/>
              <a:t>Uses the pronouns he, she, they, them, </a:t>
            </a:r>
            <a:endParaRPr lang="en-US" sz="2400" dirty="0"/>
          </a:p>
          <a:p>
            <a:pPr marL="342900" indent="-342900">
              <a:spcAft>
                <a:spcPts val="600"/>
              </a:spcAft>
              <a:buFont typeface="Arial"/>
              <a:buChar char="•"/>
            </a:pPr>
            <a:endParaRPr lang="en-US" sz="2400" dirty="0"/>
          </a:p>
          <a:p>
            <a:pPr>
              <a:spcAft>
                <a:spcPts val="600"/>
              </a:spcAft>
            </a:pPr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132FC8-47EE-492A-91C9-C23DD912C12C}"/>
              </a:ext>
            </a:extLst>
          </p:cNvPr>
          <p:cNvSpPr txBox="1"/>
          <p:nvPr/>
        </p:nvSpPr>
        <p:spPr>
          <a:xfrm>
            <a:off x="486427" y="2626290"/>
            <a:ext cx="2743199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000"/>
              <a:t>POINT</a:t>
            </a:r>
            <a:endParaRPr lang="en-US"/>
          </a:p>
          <a:p>
            <a:pPr algn="ctr"/>
            <a:r>
              <a:rPr lang="en-US" sz="4000"/>
              <a:t> of </a:t>
            </a:r>
            <a:endParaRPr lang="en-US"/>
          </a:p>
          <a:p>
            <a:pPr algn="ctr"/>
            <a:r>
              <a:rPr lang="en-US" sz="4000"/>
              <a:t>VIEW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1048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654B7-860F-4A49-9071-E005D3902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</a:t>
            </a:r>
            <a:br>
              <a:rPr lang="en-US" dirty="0"/>
            </a:br>
            <a:r>
              <a:rPr lang="en-US" dirty="0"/>
              <a:t>Third Person </a:t>
            </a:r>
            <a:br>
              <a:rPr lang="en-US" dirty="0"/>
            </a:br>
            <a:r>
              <a:rPr lang="en-US" dirty="0"/>
              <a:t>Point of View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92EA72-2850-4E80-BA34-CFD7FCE1D8AE}"/>
              </a:ext>
            </a:extLst>
          </p:cNvPr>
          <p:cNvSpPr txBox="1"/>
          <p:nvPr/>
        </p:nvSpPr>
        <p:spPr>
          <a:xfrm>
            <a:off x="3897442" y="700605"/>
            <a:ext cx="762999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/>
          </a:p>
          <a:p>
            <a:r>
              <a:rPr lang="en-US" sz="3200" dirty="0">
                <a:solidFill>
                  <a:schemeClr val="bg1"/>
                </a:solidFill>
              </a:rPr>
              <a:t>Third Person Limited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Reader only knows what ONE character thinks and feels.</a:t>
            </a:r>
          </a:p>
          <a:p>
            <a:endParaRPr lang="en-US" sz="2800" dirty="0"/>
          </a:p>
          <a:p>
            <a:r>
              <a:rPr lang="en-US" sz="2800" dirty="0">
                <a:solidFill>
                  <a:schemeClr val="bg1"/>
                </a:solidFill>
              </a:rPr>
              <a:t>Third Person Omniscient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Reader  knows what ALL of the characters think and feel.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Third Person Objective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bg1"/>
                </a:solidFill>
              </a:rPr>
              <a:t>The  reader </a:t>
            </a:r>
            <a:r>
              <a:rPr lang="en-US" sz="2800" dirty="0">
                <a:solidFill>
                  <a:schemeClr val="bg1"/>
                </a:solidFill>
              </a:rPr>
              <a:t>knows the action, but not what the characters think or feel.</a:t>
            </a:r>
          </a:p>
        </p:txBody>
      </p:sp>
    </p:spTree>
    <p:extLst>
      <p:ext uri="{BB962C8B-B14F-4D97-AF65-F5344CB8AC3E}">
        <p14:creationId xmlns:p14="http://schemas.microsoft.com/office/powerpoint/2010/main" val="3228872657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F501B58ECA4654B93B363690BC41AC5" ma:contentTypeVersion="2" ma:contentTypeDescription="Create a new document." ma:contentTypeScope="" ma:versionID="92dded49e37b4c33bb3d42a55741fe0b">
  <xsd:schema xmlns:xsd="http://www.w3.org/2001/XMLSchema" xmlns:xs="http://www.w3.org/2001/XMLSchema" xmlns:p="http://schemas.microsoft.com/office/2006/metadata/properties" xmlns:ns2="6d86e8c4-c0f7-4e14-846e-be6612cc44e1" targetNamespace="http://schemas.microsoft.com/office/2006/metadata/properties" ma:root="true" ma:fieldsID="8a0461d9c4fd7046f16777353fd9a827" ns2:_="">
    <xsd:import namespace="6d86e8c4-c0f7-4e14-846e-be6612cc44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86e8c4-c0f7-4e14-846e-be6612cc44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4FF7AC9-8465-4FCE-8C5D-63C637F6BB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86e8c4-c0f7-4e14-846e-be6612cc44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F2402E5-70A8-4659-9B82-FE77CDCEAA5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A390F28-61B1-4E0F-A7F6-95946B6E8C53}">
  <ds:schemaRefs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terms/"/>
    <ds:schemaRef ds:uri="http://purl.org/dc/elements/1.1/"/>
    <ds:schemaRef ds:uri="http://schemas.microsoft.com/office/infopath/2007/PartnerControls"/>
    <ds:schemaRef ds:uri="6d86e8c4-c0f7-4e14-846e-be6612cc44e1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728</Words>
  <Application>Microsoft Office PowerPoint</Application>
  <PresentationFormat>Widescreen</PresentationFormat>
  <Paragraphs>139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Corbel</vt:lpstr>
      <vt:lpstr>Wingdings 2</vt:lpstr>
      <vt:lpstr>Frame</vt:lpstr>
      <vt:lpstr>Elements of Fiction  Notes</vt:lpstr>
      <vt:lpstr>  </vt:lpstr>
      <vt:lpstr>CHARACTERS</vt:lpstr>
      <vt:lpstr>  </vt:lpstr>
      <vt:lpstr>CHARACTERIZATION</vt:lpstr>
      <vt:lpstr>  </vt:lpstr>
      <vt:lpstr>CONFLICT</vt:lpstr>
      <vt:lpstr>  </vt:lpstr>
      <vt:lpstr>Types of  Third Person  Point of View</vt:lpstr>
      <vt:lpstr>THEME</vt:lpstr>
      <vt:lpstr>  </vt:lpstr>
      <vt:lpstr>Text Structures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Cynthia S</dc:creator>
  <cp:lastModifiedBy>CYNTHIA SALNICKY</cp:lastModifiedBy>
  <cp:revision>867</cp:revision>
  <dcterms:created xsi:type="dcterms:W3CDTF">2020-08-07T03:11:40Z</dcterms:created>
  <dcterms:modified xsi:type="dcterms:W3CDTF">2020-10-02T12:44:11Z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0x0101007F501B58ECA4654B93B363690BC41AC5</vt:lpwstr>
  </property>
</Properties>
</file>